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59" r:id="rId6"/>
    <p:sldId id="258" r:id="rId7"/>
    <p:sldId id="261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FB33-F252-4225-B806-A08CCE7B48BD}" type="datetimeFigureOut">
              <a:rPr lang="pt-BR" smtClean="0"/>
              <a:t>07/06/2018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B5D4-8672-4078-8CE8-361A30A740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59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B5D4-8672-4078-8CE8-361A30A740F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22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ipio.wordpress.com/2012/10/21/the-felix-baumgartner-equation/" TargetMode="External"/><Relationship Id="rId4" Type="http://schemas.openxmlformats.org/officeDocument/2006/relationships/hyperlink" Target="https://cnx.org/exports/be308439-f9b1-40e7-b0a6-1631cbc7feaa@8.pdf/drag-forces-8.pdf" TargetMode="External"/><Relationship Id="rId5" Type="http://schemas.openxmlformats.org/officeDocument/2006/relationships/hyperlink" Target="http://www.aerospaceweb.org/question/aerodynamics/q0231.shtml" TargetMode="External"/><Relationship Id="rId6" Type="http://schemas.openxmlformats.org/officeDocument/2006/relationships/hyperlink" Target="https://www.pcprg.com/rounddes.htm" TargetMode="External"/><Relationship Id="rId7" Type="http://schemas.openxmlformats.org/officeDocument/2006/relationships/hyperlink" Target="https://www.engineeringtoolbox.com/standard-atmosphere-d_604.html" TargetMode="External"/><Relationship Id="rId8" Type="http://schemas.openxmlformats.org/officeDocument/2006/relationships/hyperlink" Target="https://www.wired.com/2012/10/what-is-the-speed-of-sound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dbullstrat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7216"/>
            <a:ext cx="10993549" cy="1475013"/>
          </a:xfrm>
        </p:spPr>
        <p:txBody>
          <a:bodyPr/>
          <a:lstStyle/>
          <a:p>
            <a:pPr algn="ctr"/>
            <a:r>
              <a:rPr lang="pt-BR" dirty="0"/>
              <a:t>Salto </a:t>
            </a:r>
            <a:r>
              <a:rPr lang="pt-BR" dirty="0" err="1"/>
              <a:t>Estratosf</a:t>
            </a:r>
            <a:r>
              <a:rPr lang="en-US" dirty="0" err="1"/>
              <a:t>érico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265" y="1703300"/>
            <a:ext cx="10993546" cy="1223461"/>
          </a:xfrm>
        </p:spPr>
        <p:txBody>
          <a:bodyPr>
            <a:normAutofit/>
          </a:bodyPr>
          <a:lstStyle/>
          <a:p>
            <a:pPr algn="ctr"/>
            <a:r>
              <a:rPr lang="pt-BR" sz="1800" dirty="0"/>
              <a:t>INSPER</a:t>
            </a:r>
          </a:p>
          <a:p>
            <a:pPr algn="ctr"/>
            <a:r>
              <a:rPr lang="pt-BR" sz="1800" dirty="0"/>
              <a:t>Gabriel </a:t>
            </a:r>
            <a:r>
              <a:rPr lang="pt-BR" sz="1800" dirty="0" err="1"/>
              <a:t>Terhorst</a:t>
            </a:r>
            <a:r>
              <a:rPr lang="pt-BR" sz="1800" dirty="0"/>
              <a:t> </a:t>
            </a:r>
            <a:r>
              <a:rPr lang="mr-IN" sz="1800" dirty="0"/>
              <a:t>–</a:t>
            </a:r>
            <a:r>
              <a:rPr lang="pt-BR" sz="1800" dirty="0"/>
              <a:t> Pedro Ramos</a:t>
            </a:r>
          </a:p>
          <a:p>
            <a:pPr algn="ctr"/>
            <a:r>
              <a:rPr lang="pt-BR" sz="1800" dirty="0"/>
              <a:t>1º Semestre </a:t>
            </a:r>
            <a:r>
              <a:rPr lang="mr-IN" sz="1800" dirty="0"/>
              <a:t>–</a:t>
            </a:r>
            <a:r>
              <a:rPr lang="pt-BR" sz="1800" dirty="0"/>
              <a:t> Turma </a:t>
            </a:r>
            <a:r>
              <a:rPr lang="pt-BR" sz="1800" dirty="0" err="1"/>
              <a:t>B</a:t>
            </a:r>
            <a:endParaRPr lang="pt-BR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6739"/>
          <a:stretch/>
        </p:blipFill>
        <p:spPr>
          <a:xfrm>
            <a:off x="437213" y="3040192"/>
            <a:ext cx="11317574" cy="33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000" b="1" dirty="0"/>
              <a:t>De que altura o meu pai teria que pular para atingir a velocidade do som?</a:t>
            </a:r>
          </a:p>
          <a:p>
            <a:endParaRPr lang="pt-BR" b="1" dirty="0"/>
          </a:p>
          <a:p>
            <a:r>
              <a:rPr lang="pt-BR" sz="2000" dirty="0"/>
              <a:t>Premissas:</a:t>
            </a:r>
          </a:p>
          <a:p>
            <a:pPr lvl="1"/>
            <a:r>
              <a:rPr lang="pt-BR" sz="1800" dirty="0"/>
              <a:t>Área de secção transversal = 0.18 m²</a:t>
            </a:r>
          </a:p>
          <a:p>
            <a:pPr lvl="1"/>
            <a:r>
              <a:rPr lang="pt-BR" sz="1800" dirty="0"/>
              <a:t>Peso do traje = 45 kg</a:t>
            </a:r>
          </a:p>
          <a:p>
            <a:pPr lvl="1"/>
            <a:r>
              <a:rPr lang="pt-BR" sz="1800" dirty="0"/>
              <a:t>Coeficiente de arrasto da pessoa = 0.5</a:t>
            </a:r>
          </a:p>
          <a:p>
            <a:pPr lvl="1"/>
            <a:r>
              <a:rPr lang="pt-BR" sz="1800" dirty="0"/>
              <a:t>A variação de massa não altera nenhum outro </a:t>
            </a:r>
            <a:r>
              <a:rPr lang="pt-BR" sz="1800" dirty="0" smtClean="0"/>
              <a:t>parâmetro</a:t>
            </a:r>
          </a:p>
          <a:p>
            <a:pPr lvl="1"/>
            <a:r>
              <a:rPr lang="pt-BR" sz="1800" dirty="0" smtClean="0"/>
              <a:t>N</a:t>
            </a:r>
            <a:r>
              <a:rPr lang="en-US" sz="1800" dirty="0" err="1" smtClean="0"/>
              <a:t>ão</a:t>
            </a:r>
            <a:r>
              <a:rPr lang="en-US" sz="1800" dirty="0" smtClean="0"/>
              <a:t> </a:t>
            </a:r>
            <a:r>
              <a:rPr lang="en-US" sz="1800" dirty="0" err="1" smtClean="0"/>
              <a:t>há</a:t>
            </a:r>
            <a:r>
              <a:rPr lang="en-US" sz="1800" dirty="0" smtClean="0"/>
              <a:t> </a:t>
            </a:r>
            <a:r>
              <a:rPr lang="en-US" sz="1800" dirty="0" err="1" smtClean="0"/>
              <a:t>movimento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smtClean="0"/>
              <a:t> horizontal</a:t>
            </a:r>
            <a:endParaRPr lang="pt-BR" sz="1800" dirty="0"/>
          </a:p>
          <a:p>
            <a:pPr lvl="1"/>
            <a:r>
              <a:rPr lang="pt-BR" sz="1800" dirty="0"/>
              <a:t>Meu pai pesa 120 kg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2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6" idx="4"/>
          </p:cNvCxnSpPr>
          <p:nvPr/>
        </p:nvCxnSpPr>
        <p:spPr>
          <a:xfrm>
            <a:off x="2047559" y="5103654"/>
            <a:ext cx="3747" cy="7498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96184" y="2546362"/>
            <a:ext cx="13482" cy="388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249473" y="1811292"/>
                <a:ext cx="5579902" cy="4809296"/>
              </a:xfrm>
            </p:spPr>
            <p:txBody>
              <a:bodyPr anchor="t" anchorCtr="0">
                <a:normAutofit/>
              </a:bodyPr>
              <a:lstStyle/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pt-BR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𝑎𝑟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0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pt-BR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𝐶𝑑</m:t>
                          </m:r>
                          <m:r>
                            <a:rPr lang="pt-BR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pt-BR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pt-BR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</m:oMath>
                  </m:oMathPara>
                </a14:m>
                <a:endParaRPr lang="pt-BR" sz="2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pt-BR" sz="1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49473" y="1811292"/>
                <a:ext cx="5579902" cy="480929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2036315" y="2982545"/>
            <a:ext cx="0" cy="7495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61759" y="3732054"/>
            <a:ext cx="13716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066296" y="3132446"/>
                <a:ext cx="67665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  <m:t>𝑎𝑟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296" y="3132446"/>
                <a:ext cx="676659" cy="5064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128755" y="5263548"/>
                <a:ext cx="467885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55" y="5263548"/>
                <a:ext cx="467885" cy="5064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90708" y="237838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Y</a:t>
            </a:r>
            <a:endParaRPr lang="pt-BR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29784" y="6265889"/>
            <a:ext cx="3477718" cy="1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09692" y="587506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234016" y="5478708"/>
                <a:ext cx="4953389" cy="885499"/>
              </a:xfrm>
              <a:prstGeom prst="rect">
                <a:avLst/>
              </a:prstGeom>
              <a:noFill/>
            </p:spPr>
            <p:txBody>
              <a:bodyPr wrap="square" rIns="91440" rtlCol="0" anchor="t" anchorCtr="0">
                <a:spAutoFit/>
              </a:bodyPr>
              <a:lstStyle/>
              <a:p>
                <a:pPr lvl="0" algn="just" defTabSz="91440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𝐶𝑑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𝐶𝑜𝑒𝑓𝑖𝑐𝑖𝑒𝑛𝑡𝑒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𝑑𝑒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𝑎𝑟𝑟𝑎𝑠𝑡𝑜</m:t>
                    </m:r>
                  </m:oMath>
                </a14:m>
                <a:r>
                  <a:rPr lang="pt-BR" dirty="0">
                    <a:solidFill>
                      <a:schemeClr val="tx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da Pessoa) = 0.5</a:t>
                </a:r>
              </a:p>
              <a:p>
                <a:pPr lvl="0" algn="just" defTabSz="914400">
                  <a:lnSpc>
                    <a:spcPct val="150000"/>
                  </a:lnSpc>
                </a:pPr>
                <a:r>
                  <a:rPr lang="en-US" dirty="0">
                    <a:solidFill>
                      <a:schemeClr val="tx2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  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𝐷𝑒𝑛𝑠𝑖𝑑𝑎𝑑𝑒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𝑑𝑜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𝑎𝑟</m:t>
                    </m:r>
                  </m:oMath>
                </a14:m>
                <a:endParaRPr lang="en-US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16" y="5478708"/>
                <a:ext cx="4953389" cy="885499"/>
              </a:xfrm>
              <a:prstGeom prst="rect">
                <a:avLst/>
              </a:prstGeom>
              <a:blipFill rotWithShape="0">
                <a:blip r:embed="rId6"/>
                <a:stretch>
                  <a:fillRect t="-29655" b="-49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204035" y="4303995"/>
                <a:ext cx="4160637" cy="1289520"/>
              </a:xfrm>
              <a:prstGeom prst="rect">
                <a:avLst/>
              </a:prstGeom>
              <a:noFill/>
            </p:spPr>
            <p:txBody>
              <a:bodyPr wrap="square" rIns="91440" rtlCol="0" anchor="t" anchorCtr="0">
                <a:spAutoFit/>
              </a:bodyPr>
              <a:lstStyle/>
              <a:p>
                <a:pPr lvl="0" algn="just" defTabSz="914400">
                  <a:lnSpc>
                    <a:spcPct val="150000"/>
                  </a:lnSpc>
                </a:pPr>
                <a:r>
                  <a:rPr lang="en-US" dirty="0">
                    <a:solidFill>
                      <a:schemeClr val="tx2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𝑎𝑟𝑒𝑎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𝑑𝑎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𝑠𝑒𝑐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çã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𝑡𝑟𝑎𝑛𝑠𝑣𝑒𝑟𝑠𝑎𝑙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=0.18</m:t>
                    </m:r>
                  </m:oMath>
                </a14:m>
                <a:endParaRPr lang="en-US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0" algn="just" defTabSz="914400">
                  <a:lnSpc>
                    <a:spcPct val="150000"/>
                  </a:lnSpc>
                </a:pPr>
                <a:r>
                  <a:rPr lang="en-US" dirty="0">
                    <a:solidFill>
                      <a:schemeClr val="tx2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𝑎𝑐𝑒𝑙𝑒𝑟𝑎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çã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𝑜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𝑑𝑎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𝑔𝑟𝑎𝑣𝑖𝑑𝑎𝑑𝑒</m:t>
                    </m:r>
                  </m:oMath>
                </a14:m>
                <a:endParaRPr lang="pt-BR" b="0" dirty="0">
                  <a:solidFill>
                    <a:schemeClr val="tx2"/>
                  </a:solidFill>
                  <a:ea typeface="Cambria Math" charset="0"/>
                  <a:cs typeface="Cambria Math" charset="0"/>
                </a:endParaRPr>
              </a:p>
              <a:p>
                <a:pPr lvl="0" algn="just" defTabSz="914400">
                  <a:lnSpc>
                    <a:spcPct val="150000"/>
                  </a:lnSpc>
                </a:pPr>
                <a:r>
                  <a:rPr lang="en-US" dirty="0">
                    <a:solidFill>
                      <a:schemeClr val="tx2"/>
                    </a:solidFill>
                    <a:ea typeface="Cambria Math" charset="0"/>
                    <a:cs typeface="Cambria Math" charset="0"/>
                  </a:rPr>
                  <a:t> m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𝑚𝑎𝑠𝑠𝑎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=73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𝑘𝑔</m:t>
                    </m:r>
                  </m:oMath>
                </a14:m>
                <a:endParaRPr lang="pt-BR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35" y="4303995"/>
                <a:ext cx="4160637" cy="1289520"/>
              </a:xfrm>
              <a:prstGeom prst="rect">
                <a:avLst/>
              </a:prstGeom>
              <a:blipFill rotWithShape="0">
                <a:blip r:embed="rId7"/>
                <a:stretch>
                  <a:fillRect t="-20283" b="-344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7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</a:t>
            </a:r>
            <a:r>
              <a:rPr lang="en-US" dirty="0" err="1"/>
              <a:t>ção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55767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102154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</a:t>
            </a:r>
            <a:r>
              <a:rPr lang="en-US" dirty="0" err="1"/>
              <a:t>ção</a:t>
            </a:r>
            <a:endParaRPr lang="pt-B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2227262"/>
            <a:ext cx="5486400" cy="41148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19" y="2227262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10115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40269"/>
            <a:ext cx="6400800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Respondendo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pergunta</a:t>
            </a:r>
            <a:endParaRPr lang="pt-BR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292805" y="4080839"/>
            <a:ext cx="274320" cy="274320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/>
          <p:cNvCxnSpPr>
            <a:stCxn id="7" idx="7"/>
          </p:cNvCxnSpPr>
          <p:nvPr/>
        </p:nvCxnSpPr>
        <p:spPr>
          <a:xfrm flipV="1">
            <a:off x="4526952" y="3270141"/>
            <a:ext cx="1424401" cy="850871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82350" y="2867185"/>
            <a:ext cx="1007390" cy="369332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/>
              <a:t>27575 m</a:t>
            </a:r>
          </a:p>
        </p:txBody>
      </p:sp>
    </p:spTree>
    <p:extLst>
      <p:ext uri="{BB962C8B-B14F-4D97-AF65-F5344CB8AC3E}">
        <p14:creationId xmlns:p14="http://schemas.microsoft.com/office/powerpoint/2010/main" val="131461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40268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15349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8560" y="1926772"/>
            <a:ext cx="4754880" cy="4782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Animação</a:t>
            </a:r>
            <a:endParaRPr lang="pt-BR" dirty="0"/>
          </a:p>
        </p:txBody>
      </p:sp>
      <p:pic>
        <p:nvPicPr>
          <p:cNvPr id="5" name="Animação P3 Mod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121" r="21944"/>
          <a:stretch/>
        </p:blipFill>
        <p:spPr>
          <a:xfrm>
            <a:off x="3810000" y="2015199"/>
            <a:ext cx="4572000" cy="4597798"/>
          </a:xfrm>
        </p:spPr>
      </p:pic>
    </p:spTree>
    <p:extLst>
      <p:ext uri="{BB962C8B-B14F-4D97-AF65-F5344CB8AC3E}">
        <p14:creationId xmlns:p14="http://schemas.microsoft.com/office/powerpoint/2010/main" val="132030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>
                <a:hlinkClick r:id="rId2"/>
              </a:rPr>
              <a:t>http://www.redbullstratos.com</a:t>
            </a:r>
            <a:endParaRPr lang="pt-BR" dirty="0"/>
          </a:p>
          <a:p>
            <a:r>
              <a:rPr lang="pt-BR" dirty="0">
                <a:hlinkClick r:id="rId3"/>
              </a:rPr>
              <a:t>https://disipio.wordpress.com/2012/10/21/the-felix-baumgartner-equation/</a:t>
            </a:r>
            <a:endParaRPr lang="pt-BR" dirty="0"/>
          </a:p>
          <a:p>
            <a:r>
              <a:rPr lang="pt-BR" dirty="0">
                <a:hlinkClick r:id="rId4"/>
              </a:rPr>
              <a:t>https://cnx.org/exports/be308439-f9b1-40e7-b0a6-1631cbc7feaa@8.pdf/drag-forces-8.pdf</a:t>
            </a:r>
            <a:endParaRPr lang="pt-BR" dirty="0"/>
          </a:p>
          <a:p>
            <a:r>
              <a:rPr lang="pt-BR" dirty="0">
                <a:hlinkClick r:id="rId5"/>
              </a:rPr>
              <a:t>http://www.aerospaceweb.org/question/aerodynamics/q0231.shtml</a:t>
            </a:r>
            <a:endParaRPr lang="pt-BR" dirty="0"/>
          </a:p>
          <a:p>
            <a:r>
              <a:rPr lang="pt-BR" dirty="0">
                <a:hlinkClick r:id="rId6"/>
              </a:rPr>
              <a:t>https://www.pcprg.com/rounddes.htm</a:t>
            </a:r>
            <a:endParaRPr lang="pt-BR" dirty="0"/>
          </a:p>
          <a:p>
            <a:r>
              <a:rPr lang="pt-BR" dirty="0">
                <a:hlinkClick r:id="rId7"/>
              </a:rPr>
              <a:t>https://www.engineeringtoolbox.com/standard-atmosphere-d_604.html</a:t>
            </a:r>
            <a:endParaRPr lang="pt-BR" dirty="0"/>
          </a:p>
          <a:p>
            <a:r>
              <a:rPr lang="pt-BR" dirty="0">
                <a:hlinkClick r:id="rId8"/>
              </a:rPr>
              <a:t>https://www.wired.com/2012/10/what-is-the-speed-of-sound/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59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2439</TotalTime>
  <Words>130</Words>
  <Application>Microsoft Macintosh PowerPoint</Application>
  <PresentationFormat>Widescreen</PresentationFormat>
  <Paragraphs>44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Cambria Math</vt:lpstr>
      <vt:lpstr>Gill Sans MT</vt:lpstr>
      <vt:lpstr>Mangal</vt:lpstr>
      <vt:lpstr>Wingdings 2</vt:lpstr>
      <vt:lpstr>Dividend</vt:lpstr>
      <vt:lpstr>Salto Estratosférico</vt:lpstr>
      <vt:lpstr>Pergunta</vt:lpstr>
      <vt:lpstr>Modelo</vt:lpstr>
      <vt:lpstr>Validação</vt:lpstr>
      <vt:lpstr>Validação</vt:lpstr>
      <vt:lpstr>Respondendo à pergunta</vt:lpstr>
      <vt:lpstr>Conclusão</vt:lpstr>
      <vt:lpstr>Animação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Salto Estratosférico</dc:title>
  <dc:creator>Pedro Teófilo Ramos</dc:creator>
  <cp:lastModifiedBy>Pedro Teófilo Ramos</cp:lastModifiedBy>
  <cp:revision>42</cp:revision>
  <dcterms:created xsi:type="dcterms:W3CDTF">2018-06-04T12:05:33Z</dcterms:created>
  <dcterms:modified xsi:type="dcterms:W3CDTF">2018-06-07T12:44:32Z</dcterms:modified>
</cp:coreProperties>
</file>